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1" r:id="rId5"/>
    <p:sldId id="260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70" r:id="rId14"/>
    <p:sldId id="25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35" autoAdjust="0"/>
  </p:normalViewPr>
  <p:slideViewPr>
    <p:cSldViewPr>
      <p:cViewPr varScale="1">
        <p:scale>
          <a:sx n="57" d="100"/>
          <a:sy n="5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32E15-2838-4CAF-9A6A-5214CF773F10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0825-BD63-46DD-BA00-88B3F4B01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0825-BD63-46DD-BA00-88B3F4B015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we want to solve</a:t>
            </a:r>
          </a:p>
          <a:p>
            <a:r>
              <a:rPr lang="en-US" dirty="0" smtClean="0"/>
              <a:t>-estimate</a:t>
            </a:r>
            <a:r>
              <a:rPr lang="en-US" baseline="0" dirty="0" smtClean="0"/>
              <a:t> expression in RNA-Seq, dealing with multireads from genes and isoforms</a:t>
            </a:r>
          </a:p>
          <a:p>
            <a:pPr defTabSz="4102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dirty="0" smtClean="0"/>
              <a:t>-naïve methods </a:t>
            </a:r>
            <a:r>
              <a:rPr lang="en-US" dirty="0" smtClean="0"/>
              <a:t>are to</a:t>
            </a:r>
            <a:r>
              <a:rPr lang="en-US" baseline="0" dirty="0" smtClean="0"/>
              <a:t> </a:t>
            </a:r>
            <a:r>
              <a:rPr lang="en-US" baseline="0" dirty="0" smtClean="0"/>
              <a:t>count &amp; discard reads, assign by weight of uniquely mapped reads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7846189-DA9D-47D1-8DBD-3EA86B1B0D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Would like to probabilistically model sequencing process in</a:t>
            </a:r>
            <a:r>
              <a:rPr lang="en-US" baseline="0" dirty="0" smtClean="0"/>
              <a:t> order to estimate expression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0825-BD63-46DD-BA00-88B3F4B0157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4F502C-7E79-4B5F-A018-449613348CF7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he-IL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What to explain:</a:t>
            </a:r>
          </a:p>
          <a:p>
            <a:r>
              <a:rPr lang="en-US" dirty="0" smtClean="0"/>
              <a:t>Likelihood</a:t>
            </a:r>
            <a:r>
              <a:rPr lang="en-US" baseline="0" dirty="0" smtClean="0"/>
              <a:t> is probability of data given parameters</a:t>
            </a:r>
          </a:p>
          <a:p>
            <a:r>
              <a:rPr lang="en-US" baseline="0" dirty="0" smtClean="0"/>
              <a:t>Want to estimate MLE of relative expression levels given reads and regions</a:t>
            </a:r>
          </a:p>
          <a:p>
            <a:r>
              <a:rPr lang="en-US" baseline="0" dirty="0" smtClean="0"/>
              <a:t>Product over all reads. For each read, sum probabilities over all genes</a:t>
            </a:r>
          </a:p>
          <a:p>
            <a:r>
              <a:rPr lang="en-US" baseline="0" dirty="0" smtClean="0"/>
              <a:t>This expression does not take into account length but sometimes appears as P/l</a:t>
            </a:r>
          </a:p>
          <a:p>
            <a:r>
              <a:rPr lang="en-US" baseline="0" dirty="0" smtClean="0"/>
              <a:t>	-instead of summing over all possible positions per gene, you take the maximal position, which is extracted from the alignment</a:t>
            </a:r>
          </a:p>
          <a:p>
            <a:r>
              <a:rPr lang="en-US" baseline="0" dirty="0" smtClean="0"/>
              <a:t>Say this is optimized by EM</a:t>
            </a:r>
          </a:p>
          <a:p>
            <a:endParaRPr lang="he-IL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0825-BD63-46DD-BA00-88B3F4B015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-1 problematic because can’t allow negative Ps, </a:t>
            </a:r>
          </a:p>
          <a:p>
            <a:r>
              <a:rPr lang="en-US" dirty="0" smtClean="0"/>
              <a:t>alphas</a:t>
            </a:r>
            <a:r>
              <a:rPr lang="en-US" baseline="0" dirty="0" smtClean="0"/>
              <a:t> grow very quickly, need to avoid letting them dominate P terms </a:t>
            </a:r>
            <a:r>
              <a:rPr lang="en-US" baseline="0" dirty="0" smtClean="0">
                <a:sym typeface="Wingdings" pitchFamily="2" charset="2"/>
              </a:rPr>
              <a:t> all samples then have same expression for those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0825-BD63-46DD-BA00-88B3F4B015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2BE722E-EE7F-403F-AC84-5816090C7538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he-IL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Error</a:t>
            </a:r>
            <a:r>
              <a:rPr lang="en-US" baseline="0" dirty="0" smtClean="0"/>
              <a:t> rate most intuitive but not robust – differences in small values easily lead to high error rate</a:t>
            </a:r>
            <a:endParaRPr lang="he-IL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gif movie</a:t>
            </a:r>
            <a:r>
              <a:rPr lang="en-US" baseline="0" dirty="0" smtClean="0"/>
              <a:t> in browser</a:t>
            </a:r>
          </a:p>
          <a:p>
            <a:r>
              <a:rPr lang="en-US" baseline="0" dirty="0" smtClean="0"/>
              <a:t>-log </a:t>
            </a:r>
            <a:r>
              <a:rPr lang="en-US" baseline="0" dirty="0" err="1" smtClean="0"/>
              <a:t>dirichlet</a:t>
            </a:r>
            <a:r>
              <a:rPr lang="en-US" baseline="0" dirty="0" smtClean="0"/>
              <a:t> distribution with all alphas equal, multiplied by varying constant</a:t>
            </a:r>
          </a:p>
          <a:p>
            <a:r>
              <a:rPr lang="en-US" baseline="0" dirty="0" smtClean="0"/>
              <a:t>	-greater constants lead to more concentration at center</a:t>
            </a:r>
          </a:p>
          <a:p>
            <a:r>
              <a:rPr lang="en-US" baseline="0" dirty="0" smtClean="0"/>
              <a:t>-mean of alphas is each value divided by their sum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0825-BD63-46DD-BA00-88B3F4B0157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</a:t>
            </a:r>
            <a:r>
              <a:rPr lang="en-US" baseline="0" dirty="0" smtClean="0"/>
              <a:t> Dirichlet package to estimate alphas &amp; initialize MGMR (along with SEQEM P estimates), did not remove ones on P updates</a:t>
            </a:r>
          </a:p>
          <a:p>
            <a:r>
              <a:rPr lang="en-US" baseline="0" dirty="0" smtClean="0"/>
              <a:t>	-instead treated as if equal to one when </a:t>
            </a:r>
          </a:p>
          <a:p>
            <a:r>
              <a:rPr lang="en-US" baseline="0" dirty="0" smtClean="0"/>
              <a:t>Measured with relative error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tried all constant greater than one, compared with earlier method </a:t>
            </a:r>
            <a:r>
              <a:rPr lang="en-US" baseline="0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0825-BD63-46DD-BA00-88B3F4B0157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2A3B-C459-4386-8F20-53F47BD691B2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9B12-3764-46AD-B497-42157DB2B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2A3B-C459-4386-8F20-53F47BD691B2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9B12-3764-46AD-B497-42157DB2B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2A3B-C459-4386-8F20-53F47BD691B2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9B12-3764-46AD-B497-42157DB2B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2A3B-C459-4386-8F20-53F47BD691B2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9B12-3764-46AD-B497-42157DB2B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2A3B-C459-4386-8F20-53F47BD691B2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9B12-3764-46AD-B497-42157DB2B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2A3B-C459-4386-8F20-53F47BD691B2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9B12-3764-46AD-B497-42157DB2B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2A3B-C459-4386-8F20-53F47BD691B2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9B12-3764-46AD-B497-42157DB2B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2A3B-C459-4386-8F20-53F47BD691B2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9B12-3764-46AD-B497-42157DB2B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2A3B-C459-4386-8F20-53F47BD691B2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9B12-3764-46AD-B497-42157DB2B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2A3B-C459-4386-8F20-53F47BD691B2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9B12-3764-46AD-B497-42157DB2B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2A3B-C459-4386-8F20-53F47BD691B2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9B12-3764-46AD-B497-42157DB2B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C2A3B-C459-4386-8F20-53F47BD691B2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E9B12-3764-46AD-B497-42157DB2B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6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MGMR Progress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meeting 1/2/12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5_par_real_data_genes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7694750" cy="4024134"/>
          </a:xfrm>
          <a:prstGeom prst="rect">
            <a:avLst/>
          </a:prstGeom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 l="12205" t="11544" r="11409" b="56256"/>
          <a:stretch>
            <a:fillRect/>
          </a:stretch>
        </p:blipFill>
        <p:spPr bwMode="auto">
          <a:xfrm>
            <a:off x="391680" y="4539514"/>
            <a:ext cx="7838099" cy="185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11811" t="36744" r="11409" b="29657"/>
          <a:stretch>
            <a:fillRect/>
          </a:stretch>
        </p:blipFill>
        <p:spPr bwMode="auto">
          <a:xfrm>
            <a:off x="391680" y="2579783"/>
            <a:ext cx="8230004" cy="20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Backtracking: hacks, heuristics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Alphas initialized to one</a:t>
            </a:r>
          </a:p>
          <a:p>
            <a:r>
              <a:rPr lang="en-US" dirty="0" smtClean="0"/>
              <a:t>-1 ignored in P update</a:t>
            </a:r>
          </a:p>
          <a:p>
            <a:r>
              <a:rPr lang="en-US" dirty="0" smtClean="0"/>
              <a:t>Zeros replaced by small values</a:t>
            </a:r>
          </a:p>
          <a:p>
            <a:r>
              <a:rPr lang="en-US" dirty="0" smtClean="0"/>
              <a:t>Use one iteration of each update to keep close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381000"/>
          <a:ext cx="7239000" cy="2514600"/>
        </p:xfrm>
        <a:graphic>
          <a:graphicData uri="http://schemas.openxmlformats.org/drawingml/2006/table">
            <a:tbl>
              <a:tblPr/>
              <a:tblGrid>
                <a:gridCol w="1206500"/>
                <a:gridCol w="1206500"/>
                <a:gridCol w="1122326"/>
                <a:gridCol w="1290674"/>
                <a:gridCol w="1206500"/>
                <a:gridCol w="1206500"/>
              </a:tblGrid>
              <a:tr h="314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SEQEM range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Min. Error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Max Error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Mean Error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Median error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# of elements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[0,1e-6)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5.2e+5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1.4e+5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3.0e+4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[1e-6,1e-5)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5.6e-2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1.7e+5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1.3e+4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8.0e+2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[1e-5,1e-4)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5.2e-2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7.9e+4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2.7e+3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[1e-4,1e-3)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4.4e-3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6.9e+2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[1e-3,1e-2)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[1e-2,1e-1)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[1e-1,1]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810000"/>
          <a:ext cx="7467600" cy="2362200"/>
        </p:xfrm>
        <a:graphic>
          <a:graphicData uri="http://schemas.openxmlformats.org/drawingml/2006/table">
            <a:tbl>
              <a:tblPr/>
              <a:tblGrid>
                <a:gridCol w="1244600"/>
                <a:gridCol w="1244600"/>
                <a:gridCol w="1244600"/>
                <a:gridCol w="1244600"/>
                <a:gridCol w="1244600"/>
                <a:gridCol w="1244600"/>
              </a:tblGrid>
              <a:tr h="295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SEQEM range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Min. Error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Max Error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Mean Error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Median error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# of elements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[0,1e-6)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5.2e+8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7.8e+6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1.8e+2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[1e-6,1e-5)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2.1e-2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3.7e+8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7.4e+6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7.4e+3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[1e-5,1e-4)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8.9e-2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3.1e+8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5.8e+6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8.7e+3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[1e-4,1e-3)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1.7e+6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6.8e+4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9.6e+2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[1e-3,1e-2)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6.0e-2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4.1e+5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1.2e+4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2.3e+2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[1e-2,1e-1)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8.5e+3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1.7e+3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[1e-1,1]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0.43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1.1e+2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1600" y="6248400"/>
            <a:ext cx="32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After 100 iterations, S=1.1e+7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048000"/>
            <a:ext cx="2758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After 1 iteration, S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= 5.4e+4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does method fail, where does it succeed?</a:t>
            </a:r>
          </a:p>
          <a:p>
            <a:r>
              <a:rPr lang="en-US" dirty="0" smtClean="0"/>
              <a:t>Heuristics have been applied – are they justified, necessary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controls for better understanding</a:t>
            </a:r>
          </a:p>
          <a:p>
            <a:pPr lvl="1"/>
            <a:r>
              <a:rPr lang="en-US" dirty="0" smtClean="0"/>
              <a:t>Examine results on another population</a:t>
            </a:r>
          </a:p>
          <a:p>
            <a:pPr lvl="1"/>
            <a:r>
              <a:rPr lang="en-US" dirty="0" smtClean="0"/>
              <a:t>Test each method on both gene and transcript level</a:t>
            </a:r>
          </a:p>
          <a:p>
            <a:r>
              <a:rPr lang="en-US" dirty="0" smtClean="0"/>
              <a:t>Take advantage of population level structure – compare expression of known genes, cross validate</a:t>
            </a:r>
          </a:p>
          <a:p>
            <a:r>
              <a:rPr lang="en-US" dirty="0" smtClean="0"/>
              <a:t>Understand behavior of alpha parameters and their </a:t>
            </a:r>
            <a:r>
              <a:rPr lang="en-US" dirty="0" smtClean="0"/>
              <a:t>impact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97" y="162782"/>
            <a:ext cx="8225280" cy="1142040"/>
          </a:xfrm>
        </p:spPr>
        <p:txBody>
          <a:bodyPr/>
          <a:lstStyle/>
          <a:p>
            <a:r>
              <a:rPr lang="en-US" dirty="0" smtClean="0"/>
              <a:t>Multireads</a:t>
            </a:r>
            <a:endParaRPr lang="en-US" dirty="0"/>
          </a:p>
        </p:txBody>
      </p:sp>
      <p:grpSp>
        <p:nvGrpSpPr>
          <p:cNvPr id="5" name="Group 30"/>
          <p:cNvGrpSpPr/>
          <p:nvPr/>
        </p:nvGrpSpPr>
        <p:grpSpPr>
          <a:xfrm>
            <a:off x="1175490" y="2253161"/>
            <a:ext cx="6727702" cy="1175838"/>
            <a:chOff x="1367904" y="1619597"/>
            <a:chExt cx="8064896" cy="1872208"/>
          </a:xfrm>
        </p:grpSpPr>
        <p:grpSp>
          <p:nvGrpSpPr>
            <p:cNvPr id="10" name="Group 13"/>
            <p:cNvGrpSpPr/>
            <p:nvPr/>
          </p:nvGrpSpPr>
          <p:grpSpPr>
            <a:xfrm>
              <a:off x="1367904" y="3131765"/>
              <a:ext cx="8064896" cy="360040"/>
              <a:chOff x="1295896" y="2051645"/>
              <a:chExt cx="8064896" cy="360040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1295896" y="2051645"/>
                <a:ext cx="8064896" cy="36004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00" dirty="0" smtClean="0">
                  <a:solidFill>
                    <a:schemeClr val="bg1"/>
                  </a:solidFill>
                  <a:latin typeface="Arial" pitchFamily="34" charset="0"/>
                  <a:ea typeface="MS Gothic" pitchFamily="49" charset="-128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1799952" y="2051645"/>
                <a:ext cx="487288" cy="36004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00" dirty="0" smtClean="0">
                  <a:solidFill>
                    <a:schemeClr val="bg1"/>
                  </a:solidFill>
                  <a:latin typeface="Arial" pitchFamily="34" charset="0"/>
                  <a:ea typeface="MS Gothic" pitchFamily="49" charset="-128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2304008" y="2051645"/>
                <a:ext cx="487288" cy="36004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00" dirty="0" smtClean="0">
                  <a:solidFill>
                    <a:schemeClr val="bg1"/>
                  </a:solidFill>
                  <a:latin typeface="Arial" pitchFamily="34" charset="0"/>
                  <a:ea typeface="MS Gothic" pitchFamily="49" charset="-128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7560592" y="2051645"/>
                <a:ext cx="487288" cy="36004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00" dirty="0" smtClean="0">
                  <a:solidFill>
                    <a:schemeClr val="bg1"/>
                  </a:solidFill>
                  <a:latin typeface="Arial" pitchFamily="34" charset="0"/>
                  <a:ea typeface="MS Gothic" pitchFamily="49" charset="-128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064648" y="2051645"/>
                <a:ext cx="487288" cy="360040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00" dirty="0" smtClean="0">
                  <a:solidFill>
                    <a:schemeClr val="bg1"/>
                  </a:solidFill>
                  <a:latin typeface="Arial" pitchFamily="34" charset="0"/>
                  <a:ea typeface="MS Gothic" pitchFamily="49" charset="-128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4608264" y="1619597"/>
              <a:ext cx="216024" cy="36004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600" dirty="0" smtClean="0">
                <a:solidFill>
                  <a:schemeClr val="bg1"/>
                </a:solidFill>
                <a:latin typeface="Arial" pitchFamily="34" charset="0"/>
                <a:ea typeface="MS Gothic" pitchFamily="49" charset="-128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2159992" y="1835621"/>
              <a:ext cx="2304256" cy="115212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968304" y="1835621"/>
              <a:ext cx="2880320" cy="122413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oup 29"/>
          <p:cNvGrpSpPr/>
          <p:nvPr/>
        </p:nvGrpSpPr>
        <p:grpSpPr>
          <a:xfrm>
            <a:off x="1175490" y="4735487"/>
            <a:ext cx="6858337" cy="1306487"/>
            <a:chOff x="1367904" y="4931965"/>
            <a:chExt cx="8064896" cy="1728192"/>
          </a:xfrm>
        </p:grpSpPr>
        <p:grpSp>
          <p:nvGrpSpPr>
            <p:cNvPr id="15" name="Group 14"/>
            <p:cNvGrpSpPr/>
            <p:nvPr/>
          </p:nvGrpSpPr>
          <p:grpSpPr>
            <a:xfrm>
              <a:off x="1367904" y="4931965"/>
              <a:ext cx="8064896" cy="360040"/>
              <a:chOff x="1367904" y="4931965"/>
              <a:chExt cx="8064896" cy="36004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1367904" y="4931965"/>
                <a:ext cx="8064896" cy="36004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00" dirty="0" smtClean="0">
                  <a:solidFill>
                    <a:schemeClr val="bg1"/>
                  </a:solidFill>
                  <a:latin typeface="Arial" pitchFamily="34" charset="0"/>
                  <a:ea typeface="MS Gothic" pitchFamily="49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7416576" y="4931965"/>
                <a:ext cx="1008112" cy="36004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00" dirty="0" smtClean="0">
                  <a:solidFill>
                    <a:schemeClr val="bg1"/>
                  </a:solidFill>
                  <a:latin typeface="Arial" pitchFamily="34" charset="0"/>
                  <a:ea typeface="MS Gothic" pitchFamily="49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3528144" y="4931965"/>
                <a:ext cx="2143472" cy="36004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00" dirty="0" smtClean="0">
                  <a:solidFill>
                    <a:schemeClr val="bg1"/>
                  </a:solidFill>
                  <a:latin typeface="Arial" pitchFamily="34" charset="0"/>
                  <a:ea typeface="MS Gothic" pitchFamily="49" charset="-12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1943968" y="4931965"/>
                <a:ext cx="487288" cy="36004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00" dirty="0" smtClean="0">
                  <a:solidFill>
                    <a:schemeClr val="bg1"/>
                  </a:solidFill>
                  <a:latin typeface="Arial" pitchFamily="34" charset="0"/>
                  <a:ea typeface="MS Gothic" pitchFamily="49" charset="-128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56136" y="6300117"/>
              <a:ext cx="487288" cy="36004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600" dirty="0" smtClean="0">
                <a:solidFill>
                  <a:schemeClr val="bg1"/>
                </a:solidFill>
                <a:latin typeface="Arial" pitchFamily="34" charset="0"/>
                <a:ea typeface="MS Gothic" pitchFamily="49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56136" y="5724053"/>
              <a:ext cx="487288" cy="36004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600" dirty="0" smtClean="0">
                <a:solidFill>
                  <a:schemeClr val="bg1"/>
                </a:solidFill>
                <a:latin typeface="Arial" pitchFamily="34" charset="0"/>
                <a:ea typeface="MS Gothic" pitchFamily="49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960192" y="5724053"/>
              <a:ext cx="2143472" cy="36004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600" dirty="0" smtClean="0">
                <a:solidFill>
                  <a:schemeClr val="bg1"/>
                </a:solidFill>
                <a:latin typeface="Arial" pitchFamily="34" charset="0"/>
                <a:ea typeface="MS Gothic" pitchFamily="49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960192" y="6300117"/>
              <a:ext cx="1008112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600" dirty="0" smtClean="0">
                <a:solidFill>
                  <a:schemeClr val="bg1"/>
                </a:solidFill>
                <a:latin typeface="Arial" pitchFamily="34" charset="0"/>
                <a:ea typeface="MS Gothic" pitchFamily="49" charset="-128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439912" y="6300117"/>
              <a:ext cx="216024" cy="36004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600" dirty="0" smtClean="0">
                <a:solidFill>
                  <a:schemeClr val="bg1"/>
                </a:solidFill>
                <a:latin typeface="Arial" pitchFamily="34" charset="0"/>
                <a:ea typeface="MS Gothic" pitchFamily="49" charset="-128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V="1">
              <a:off x="1727944" y="5868069"/>
              <a:ext cx="1584176" cy="57606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1799952" y="6516141"/>
              <a:ext cx="1584176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195727" y="1795891"/>
            <a:ext cx="2220795" cy="91475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Gene multireads due to paralogs, shared domains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1045" y="3690298"/>
            <a:ext cx="1763572" cy="119175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Transcript multireads due to alternative splicing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195727" y="3559648"/>
            <a:ext cx="8687227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326363" y="2187837"/>
            <a:ext cx="8491274" cy="3669051"/>
            <a:chOff x="359792" y="2411685"/>
            <a:chExt cx="9361040" cy="4044449"/>
          </a:xfrm>
        </p:grpSpPr>
        <p:grpSp>
          <p:nvGrpSpPr>
            <p:cNvPr id="3" name="Group 40"/>
            <p:cNvGrpSpPr/>
            <p:nvPr/>
          </p:nvGrpSpPr>
          <p:grpSpPr>
            <a:xfrm>
              <a:off x="359792" y="5075981"/>
              <a:ext cx="7560840" cy="1380153"/>
              <a:chOff x="359792" y="5075981"/>
              <a:chExt cx="7560840" cy="138015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59792" y="6156101"/>
                <a:ext cx="7560840" cy="300033"/>
                <a:chOff x="1295896" y="5219997"/>
                <a:chExt cx="7560840" cy="300033"/>
              </a:xfrm>
            </p:grpSpPr>
            <p:sp>
              <p:nvSpPr>
                <p:cNvPr id="4" name="Rectangle 3"/>
                <p:cNvSpPr/>
                <p:nvPr/>
              </p:nvSpPr>
              <p:spPr bwMode="auto">
                <a:xfrm>
                  <a:off x="1295896" y="5219997"/>
                  <a:ext cx="7560840" cy="300033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 bwMode="auto">
                <a:xfrm>
                  <a:off x="6966526" y="5219997"/>
                  <a:ext cx="945105" cy="300033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 bwMode="auto">
                <a:xfrm>
                  <a:off x="3321121" y="5219997"/>
                  <a:ext cx="2009505" cy="300033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 bwMode="auto">
                <a:xfrm>
                  <a:off x="1835956" y="5219997"/>
                  <a:ext cx="456833" cy="300033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 bwMode="auto">
              <a:xfrm>
                <a:off x="863848" y="5868069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863848" y="5652045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863848" y="5508029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863848" y="5724053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863848" y="5364013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863848" y="5219997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863848" y="5075981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863848" y="6012085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2376016" y="5940077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2376016" y="5796061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2376016" y="5652045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2304008" y="5436021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6048424" y="6012085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6048424" y="5868069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6048424" y="5724053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6048424" y="5580037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8" name="Bent Arrow 27"/>
            <p:cNvSpPr/>
            <p:nvPr/>
          </p:nvSpPr>
          <p:spPr bwMode="auto">
            <a:xfrm>
              <a:off x="2880072" y="2483693"/>
              <a:ext cx="3456384" cy="2592288"/>
            </a:xfrm>
            <a:prstGeom prst="bentArrow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600" dirty="0" smtClean="0">
                <a:solidFill>
                  <a:schemeClr val="bg1"/>
                </a:solidFill>
                <a:latin typeface="Arial" pitchFamily="34" charset="0"/>
                <a:ea typeface="MS Gothic" pitchFamily="49" charset="-128"/>
              </a:endParaRPr>
            </a:p>
          </p:txBody>
        </p:sp>
        <p:grpSp>
          <p:nvGrpSpPr>
            <p:cNvPr id="9" name="Group 33"/>
            <p:cNvGrpSpPr/>
            <p:nvPr/>
          </p:nvGrpSpPr>
          <p:grpSpPr>
            <a:xfrm>
              <a:off x="6408464" y="2411685"/>
              <a:ext cx="3312368" cy="1728192"/>
              <a:chOff x="2828675" y="2627709"/>
              <a:chExt cx="1101069" cy="284828"/>
            </a:xfrm>
          </p:grpSpPr>
          <p:sp>
            <p:nvSpPr>
              <p:cNvPr id="30" name="Oval 29"/>
              <p:cNvSpPr/>
              <p:nvPr/>
            </p:nvSpPr>
            <p:spPr bwMode="auto">
              <a:xfrm>
                <a:off x="2828675" y="2627709"/>
                <a:ext cx="1101069" cy="284828"/>
              </a:xfrm>
              <a:prstGeom prst="ellipse">
                <a:avLst/>
              </a:prstGeom>
              <a:solidFill>
                <a:schemeClr val="bg1">
                  <a:alpha val="1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994935" y="2688712"/>
                <a:ext cx="145191" cy="4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3082874" y="2774833"/>
                <a:ext cx="145191" cy="4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3514324" y="2770347"/>
                <a:ext cx="145191" cy="403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</p:grpSp>
        <p:pic>
          <p:nvPicPr>
            <p:cNvPr id="35" name="Picture 6" descr="http://4.bp.blogspot.com/-peAeJEEgT9s/TnmgGG23WdI/AAAAAAAAAAs/fpdtMadBi-0/s1600/blackBox300x34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8144" y="2555701"/>
              <a:ext cx="1064466" cy="1224136"/>
            </a:xfrm>
            <a:prstGeom prst="rect">
              <a:avLst/>
            </a:prstGeom>
            <a:noFill/>
          </p:spPr>
        </p:pic>
      </p:grpSp>
      <p:sp>
        <p:nvSpPr>
          <p:cNvPr id="37" name="Rectangle 36"/>
          <p:cNvSpPr/>
          <p:nvPr/>
        </p:nvSpPr>
        <p:spPr bwMode="auto">
          <a:xfrm>
            <a:off x="6400890" y="2514459"/>
            <a:ext cx="41471" cy="26129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511287" y="3233027"/>
            <a:ext cx="396198" cy="222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en-US" dirty="0" smtClean="0"/>
              <a:t>RNA-Seq Generative Model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1077323"/>
            <a:ext cx="2677792" cy="368474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Notation: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 = (G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, . . . , </a:t>
            </a:r>
            <a:r>
              <a:rPr lang="en-US" dirty="0" err="1" smtClean="0">
                <a:solidFill>
                  <a:schemeClr val="tx1"/>
                </a:solidFill>
              </a:rPr>
              <a:t>G</a:t>
            </a:r>
            <a:r>
              <a:rPr lang="en-US" baseline="-25000" dirty="0" err="1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 = (P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, . . . , </a:t>
            </a:r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); 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ΣP</a:t>
            </a:r>
            <a:r>
              <a:rPr lang="en-US" baseline="-25000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=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 = (r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r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, . . . , </a:t>
            </a:r>
            <a:r>
              <a:rPr lang="en-US" dirty="0" err="1" smtClean="0">
                <a:solidFill>
                  <a:schemeClr val="tx1"/>
                </a:solidFill>
              </a:rPr>
              <a:t>r</a:t>
            </a:r>
            <a:r>
              <a:rPr lang="en-US" baseline="-25000" dirty="0" err="1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Model for RNA-Seq: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Choose </a:t>
            </a:r>
            <a:r>
              <a:rPr lang="en-US" dirty="0" err="1" smtClean="0">
                <a:solidFill>
                  <a:schemeClr val="tx1"/>
                </a:solidFill>
              </a:rPr>
              <a:t>Gi</a:t>
            </a:r>
            <a:r>
              <a:rPr lang="en-US" dirty="0" smtClean="0">
                <a:solidFill>
                  <a:schemeClr val="tx1"/>
                </a:solidFill>
              </a:rPr>
              <a:t> from distribution 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Generate short reads: copy (with errors) a random substring of 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/>
              <a:t>RNA-Seq Likelihood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 l="2502" t="45844" r="8653" b="34556"/>
          <a:stretch>
            <a:fillRect/>
          </a:stretch>
        </p:blipFill>
        <p:spPr bwMode="auto">
          <a:xfrm>
            <a:off x="0" y="2057188"/>
            <a:ext cx="9144000" cy="113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62800" y="4835252"/>
            <a:ext cx="1981200" cy="202274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 – observed </a:t>
            </a:r>
            <a:r>
              <a:rPr lang="en-US" dirty="0" smtClean="0">
                <a:solidFill>
                  <a:schemeClr val="tx1"/>
                </a:solidFill>
              </a:rPr>
              <a:t>reads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 </a:t>
            </a:r>
            <a:r>
              <a:rPr lang="en-US" dirty="0" smtClean="0">
                <a:solidFill>
                  <a:schemeClr val="tx1"/>
                </a:solidFill>
              </a:rPr>
              <a:t>– defined </a:t>
            </a:r>
            <a:r>
              <a:rPr lang="en-US" dirty="0" smtClean="0">
                <a:solidFill>
                  <a:schemeClr val="tx1"/>
                </a:solidFill>
              </a:rPr>
              <a:t>regions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 </a:t>
            </a:r>
            <a:r>
              <a:rPr lang="en-US" dirty="0" smtClean="0">
                <a:solidFill>
                  <a:schemeClr val="tx1"/>
                </a:solidFill>
              </a:rPr>
              <a:t>- relative expression </a:t>
            </a:r>
            <a:r>
              <a:rPr lang="en-US" dirty="0" smtClean="0">
                <a:solidFill>
                  <a:schemeClr val="tx1"/>
                </a:solidFill>
              </a:rPr>
              <a:t>levels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 – read/gene alignment probabilities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04800" y="6096000"/>
            <a:ext cx="5164455" cy="6438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45" y="3233027"/>
            <a:ext cx="2286112" cy="914540"/>
            <a:chOff x="359792" y="2411685"/>
            <a:chExt cx="9361040" cy="4044449"/>
          </a:xfrm>
        </p:grpSpPr>
        <p:grpSp>
          <p:nvGrpSpPr>
            <p:cNvPr id="3" name="Group 40"/>
            <p:cNvGrpSpPr/>
            <p:nvPr/>
          </p:nvGrpSpPr>
          <p:grpSpPr>
            <a:xfrm>
              <a:off x="359792" y="5075981"/>
              <a:ext cx="7560840" cy="1380153"/>
              <a:chOff x="359792" y="5075981"/>
              <a:chExt cx="7560840" cy="1380153"/>
            </a:xfrm>
          </p:grpSpPr>
          <p:grpSp>
            <p:nvGrpSpPr>
              <p:cNvPr id="4" name="Group 7"/>
              <p:cNvGrpSpPr/>
              <p:nvPr/>
            </p:nvGrpSpPr>
            <p:grpSpPr>
              <a:xfrm>
                <a:off x="359792" y="6156101"/>
                <a:ext cx="7560840" cy="300033"/>
                <a:chOff x="1295896" y="5219997"/>
                <a:chExt cx="7560840" cy="300033"/>
              </a:xfrm>
            </p:grpSpPr>
            <p:sp>
              <p:nvSpPr>
                <p:cNvPr id="29" name="Rectangle 28"/>
                <p:cNvSpPr/>
                <p:nvPr/>
              </p:nvSpPr>
              <p:spPr bwMode="auto">
                <a:xfrm>
                  <a:off x="1295896" y="5219997"/>
                  <a:ext cx="7560840" cy="300033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  <p:sp>
              <p:nvSpPr>
                <p:cNvPr id="30" name="Rectangle 4"/>
                <p:cNvSpPr/>
                <p:nvPr/>
              </p:nvSpPr>
              <p:spPr bwMode="auto">
                <a:xfrm>
                  <a:off x="6966526" y="5219997"/>
                  <a:ext cx="945105" cy="300033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  <p:sp>
              <p:nvSpPr>
                <p:cNvPr id="31" name="Rectangle 5"/>
                <p:cNvSpPr/>
                <p:nvPr/>
              </p:nvSpPr>
              <p:spPr bwMode="auto">
                <a:xfrm>
                  <a:off x="3321121" y="5219997"/>
                  <a:ext cx="2009505" cy="300033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  <p:sp>
              <p:nvSpPr>
                <p:cNvPr id="32" name="Rectangle 6"/>
                <p:cNvSpPr/>
                <p:nvPr/>
              </p:nvSpPr>
              <p:spPr bwMode="auto">
                <a:xfrm>
                  <a:off x="1835956" y="5219997"/>
                  <a:ext cx="456833" cy="300033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 bwMode="auto">
              <a:xfrm>
                <a:off x="863848" y="5868069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0"/>
              <p:cNvCxnSpPr/>
              <p:nvPr/>
            </p:nvCxnSpPr>
            <p:spPr bwMode="auto">
              <a:xfrm>
                <a:off x="863848" y="5652045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863848" y="5508029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863848" y="5724053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863848" y="5364013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863848" y="5219997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863848" y="5075981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863848" y="6012085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2376016" y="5940077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2376016" y="5796061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2304008" y="5436021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6048424" y="6012085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6048424" y="5868069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6048424" y="5724053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6048424" y="5580037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" name="Bent Arrow 4"/>
            <p:cNvSpPr/>
            <p:nvPr/>
          </p:nvSpPr>
          <p:spPr bwMode="auto">
            <a:xfrm>
              <a:off x="2880072" y="2483693"/>
              <a:ext cx="3456384" cy="2592288"/>
            </a:xfrm>
            <a:prstGeom prst="bentArrow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600" dirty="0" smtClean="0">
                <a:solidFill>
                  <a:schemeClr val="bg1"/>
                </a:solidFill>
                <a:latin typeface="Arial" pitchFamily="34" charset="0"/>
                <a:ea typeface="MS Gothic" pitchFamily="49" charset="-128"/>
              </a:endParaRPr>
            </a:p>
          </p:txBody>
        </p:sp>
        <p:grpSp>
          <p:nvGrpSpPr>
            <p:cNvPr id="6" name="Group 33"/>
            <p:cNvGrpSpPr/>
            <p:nvPr/>
          </p:nvGrpSpPr>
          <p:grpSpPr>
            <a:xfrm>
              <a:off x="6408464" y="2411685"/>
              <a:ext cx="3312368" cy="1728192"/>
              <a:chOff x="2828675" y="2627709"/>
              <a:chExt cx="1101069" cy="284828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2828675" y="2627709"/>
                <a:ext cx="1101069" cy="284828"/>
              </a:xfrm>
              <a:prstGeom prst="ellipse">
                <a:avLst/>
              </a:prstGeom>
              <a:solidFill>
                <a:schemeClr val="bg1">
                  <a:alpha val="1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994935" y="2688712"/>
                <a:ext cx="145191" cy="4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082874" y="2774833"/>
                <a:ext cx="145191" cy="4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514324" y="2770347"/>
                <a:ext cx="145191" cy="403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</p:grpSp>
        <p:pic>
          <p:nvPicPr>
            <p:cNvPr id="7" name="Picture 6" descr="http://4.bp.blogspot.com/-peAeJEEgT9s/TnmgGG23WdI/AAAAAAAAAAs/fpdtMadBi-0/s1600/blackBox300x34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8144" y="2555701"/>
              <a:ext cx="1064466" cy="1224136"/>
            </a:xfrm>
            <a:prstGeom prst="rect">
              <a:avLst/>
            </a:prstGeom>
            <a:noFill/>
          </p:spPr>
        </p:pic>
      </p:grpSp>
      <p:grpSp>
        <p:nvGrpSpPr>
          <p:cNvPr id="12" name="Group 212"/>
          <p:cNvGrpSpPr/>
          <p:nvPr/>
        </p:nvGrpSpPr>
        <p:grpSpPr>
          <a:xfrm>
            <a:off x="5421127" y="2187837"/>
            <a:ext cx="2286112" cy="914540"/>
            <a:chOff x="359792" y="2411685"/>
            <a:chExt cx="9361040" cy="4044449"/>
          </a:xfrm>
        </p:grpSpPr>
        <p:grpSp>
          <p:nvGrpSpPr>
            <p:cNvPr id="23" name="Group 40"/>
            <p:cNvGrpSpPr/>
            <p:nvPr/>
          </p:nvGrpSpPr>
          <p:grpSpPr>
            <a:xfrm>
              <a:off x="359792" y="5075981"/>
              <a:ext cx="7560840" cy="1380153"/>
              <a:chOff x="359792" y="5075981"/>
              <a:chExt cx="7560840" cy="1380153"/>
            </a:xfrm>
          </p:grpSpPr>
          <p:grpSp>
            <p:nvGrpSpPr>
              <p:cNvPr id="233" name="Group 7"/>
              <p:cNvGrpSpPr/>
              <p:nvPr/>
            </p:nvGrpSpPr>
            <p:grpSpPr>
              <a:xfrm>
                <a:off x="359792" y="6156101"/>
                <a:ext cx="7560840" cy="300033"/>
                <a:chOff x="1295896" y="5219997"/>
                <a:chExt cx="7560840" cy="300033"/>
              </a:xfrm>
            </p:grpSpPr>
            <p:sp>
              <p:nvSpPr>
                <p:cNvPr id="239" name="Rectangle 238"/>
                <p:cNvSpPr/>
                <p:nvPr/>
              </p:nvSpPr>
              <p:spPr bwMode="auto">
                <a:xfrm>
                  <a:off x="1295896" y="5219997"/>
                  <a:ext cx="7560840" cy="300033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  <p:sp>
              <p:nvSpPr>
                <p:cNvPr id="240" name="Rectangle 4"/>
                <p:cNvSpPr/>
                <p:nvPr/>
              </p:nvSpPr>
              <p:spPr bwMode="auto">
                <a:xfrm>
                  <a:off x="6966526" y="5219997"/>
                  <a:ext cx="945105" cy="300033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  <p:sp>
              <p:nvSpPr>
                <p:cNvPr id="241" name="Rectangle 5"/>
                <p:cNvSpPr/>
                <p:nvPr/>
              </p:nvSpPr>
              <p:spPr bwMode="auto">
                <a:xfrm>
                  <a:off x="3321121" y="5219997"/>
                  <a:ext cx="2009505" cy="300033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  <p:sp>
              <p:nvSpPr>
                <p:cNvPr id="242" name="Rectangle 6"/>
                <p:cNvSpPr/>
                <p:nvPr/>
              </p:nvSpPr>
              <p:spPr bwMode="auto">
                <a:xfrm>
                  <a:off x="1835956" y="5219997"/>
                  <a:ext cx="456833" cy="300033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</p:grpSp>
          <p:cxnSp>
            <p:nvCxnSpPr>
              <p:cNvPr id="223" name="Straight Connector 222"/>
              <p:cNvCxnSpPr/>
              <p:nvPr/>
            </p:nvCxnSpPr>
            <p:spPr bwMode="auto">
              <a:xfrm>
                <a:off x="863848" y="5868069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Straight Connector 10"/>
              <p:cNvCxnSpPr/>
              <p:nvPr/>
            </p:nvCxnSpPr>
            <p:spPr bwMode="auto">
              <a:xfrm>
                <a:off x="863848" y="5652045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Straight Connector 224"/>
              <p:cNvCxnSpPr/>
              <p:nvPr/>
            </p:nvCxnSpPr>
            <p:spPr bwMode="auto">
              <a:xfrm>
                <a:off x="863848" y="5508029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Straight Connector 225"/>
              <p:cNvCxnSpPr/>
              <p:nvPr/>
            </p:nvCxnSpPr>
            <p:spPr bwMode="auto">
              <a:xfrm>
                <a:off x="863848" y="5724053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Straight Connector 226"/>
              <p:cNvCxnSpPr/>
              <p:nvPr/>
            </p:nvCxnSpPr>
            <p:spPr bwMode="auto">
              <a:xfrm>
                <a:off x="863848" y="5364013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/>
              <p:cNvCxnSpPr/>
              <p:nvPr/>
            </p:nvCxnSpPr>
            <p:spPr bwMode="auto">
              <a:xfrm>
                <a:off x="863848" y="5219997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 bwMode="auto">
              <a:xfrm>
                <a:off x="863848" y="5075981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0" name="Straight Connector 229"/>
              <p:cNvCxnSpPr/>
              <p:nvPr/>
            </p:nvCxnSpPr>
            <p:spPr bwMode="auto">
              <a:xfrm>
                <a:off x="863848" y="6012085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1" name="Straight Connector 230"/>
              <p:cNvCxnSpPr/>
              <p:nvPr/>
            </p:nvCxnSpPr>
            <p:spPr bwMode="auto">
              <a:xfrm>
                <a:off x="2376016" y="5940077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2" name="Straight Connector 231"/>
              <p:cNvCxnSpPr/>
              <p:nvPr/>
            </p:nvCxnSpPr>
            <p:spPr bwMode="auto">
              <a:xfrm>
                <a:off x="2376016" y="5796061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Straight Connector 233"/>
              <p:cNvCxnSpPr/>
              <p:nvPr/>
            </p:nvCxnSpPr>
            <p:spPr bwMode="auto">
              <a:xfrm>
                <a:off x="2304008" y="5436021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Straight Connector 234"/>
              <p:cNvCxnSpPr/>
              <p:nvPr/>
            </p:nvCxnSpPr>
            <p:spPr bwMode="auto">
              <a:xfrm>
                <a:off x="6048424" y="6012085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6" name="Straight Connector 235"/>
              <p:cNvCxnSpPr/>
              <p:nvPr/>
            </p:nvCxnSpPr>
            <p:spPr bwMode="auto">
              <a:xfrm>
                <a:off x="6048424" y="5868069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Straight Connector 236"/>
              <p:cNvCxnSpPr/>
              <p:nvPr/>
            </p:nvCxnSpPr>
            <p:spPr bwMode="auto">
              <a:xfrm>
                <a:off x="6048424" y="5724053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 bwMode="auto">
              <a:xfrm>
                <a:off x="6048424" y="5580037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15" name="Bent Arrow 214"/>
            <p:cNvSpPr/>
            <p:nvPr/>
          </p:nvSpPr>
          <p:spPr bwMode="auto">
            <a:xfrm>
              <a:off x="2880072" y="2483693"/>
              <a:ext cx="3456384" cy="2592288"/>
            </a:xfrm>
            <a:prstGeom prst="bentArrow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600" dirty="0" smtClean="0">
                <a:solidFill>
                  <a:schemeClr val="bg1"/>
                </a:solidFill>
                <a:latin typeface="Arial" pitchFamily="34" charset="0"/>
                <a:ea typeface="MS Gothic" pitchFamily="49" charset="-128"/>
              </a:endParaRPr>
            </a:p>
          </p:txBody>
        </p:sp>
        <p:grpSp>
          <p:nvGrpSpPr>
            <p:cNvPr id="243" name="Group 33"/>
            <p:cNvGrpSpPr/>
            <p:nvPr/>
          </p:nvGrpSpPr>
          <p:grpSpPr>
            <a:xfrm>
              <a:off x="6408464" y="2411685"/>
              <a:ext cx="3312368" cy="1728192"/>
              <a:chOff x="2828675" y="2627709"/>
              <a:chExt cx="1101069" cy="284828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2828675" y="2627709"/>
                <a:ext cx="1101069" cy="284828"/>
              </a:xfrm>
              <a:prstGeom prst="ellipse">
                <a:avLst/>
              </a:prstGeom>
              <a:solidFill>
                <a:schemeClr val="bg1">
                  <a:alpha val="1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2994935" y="2688712"/>
                <a:ext cx="145191" cy="4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3082874" y="2774833"/>
                <a:ext cx="145191" cy="4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3514324" y="2770347"/>
                <a:ext cx="145191" cy="403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</p:grpSp>
        <p:pic>
          <p:nvPicPr>
            <p:cNvPr id="217" name="Picture 216" descr="http://4.bp.blogspot.com/-peAeJEEgT9s/TnmgGG23WdI/AAAAAAAAAAs/fpdtMadBi-0/s1600/blackBox300x34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8144" y="2555701"/>
              <a:ext cx="1064466" cy="1224136"/>
            </a:xfrm>
            <a:prstGeom prst="rect">
              <a:avLst/>
            </a:prstGeom>
            <a:noFill/>
          </p:spPr>
        </p:pic>
      </p:grpSp>
      <p:grpSp>
        <p:nvGrpSpPr>
          <p:cNvPr id="244" name="Group 242"/>
          <p:cNvGrpSpPr/>
          <p:nvPr/>
        </p:nvGrpSpPr>
        <p:grpSpPr>
          <a:xfrm>
            <a:off x="5617080" y="4212892"/>
            <a:ext cx="2286112" cy="914540"/>
            <a:chOff x="359792" y="2411685"/>
            <a:chExt cx="9361040" cy="4044449"/>
          </a:xfrm>
        </p:grpSpPr>
        <p:grpSp>
          <p:nvGrpSpPr>
            <p:cNvPr id="246" name="Group 40"/>
            <p:cNvGrpSpPr/>
            <p:nvPr/>
          </p:nvGrpSpPr>
          <p:grpSpPr>
            <a:xfrm>
              <a:off x="359792" y="5075981"/>
              <a:ext cx="7560840" cy="1380153"/>
              <a:chOff x="359792" y="5075981"/>
              <a:chExt cx="7560840" cy="1380153"/>
            </a:xfrm>
          </p:grpSpPr>
          <p:grpSp>
            <p:nvGrpSpPr>
              <p:cNvPr id="252" name="Group 7"/>
              <p:cNvGrpSpPr/>
              <p:nvPr/>
            </p:nvGrpSpPr>
            <p:grpSpPr>
              <a:xfrm>
                <a:off x="359792" y="6156101"/>
                <a:ext cx="7560840" cy="300033"/>
                <a:chOff x="1295896" y="5219997"/>
                <a:chExt cx="7560840" cy="300033"/>
              </a:xfrm>
            </p:grpSpPr>
            <p:sp>
              <p:nvSpPr>
                <p:cNvPr id="269" name="Rectangle 268"/>
                <p:cNvSpPr/>
                <p:nvPr/>
              </p:nvSpPr>
              <p:spPr bwMode="auto">
                <a:xfrm>
                  <a:off x="1295896" y="5219997"/>
                  <a:ext cx="7560840" cy="300033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  <p:sp>
              <p:nvSpPr>
                <p:cNvPr id="270" name="Rectangle 4"/>
                <p:cNvSpPr/>
                <p:nvPr/>
              </p:nvSpPr>
              <p:spPr bwMode="auto">
                <a:xfrm>
                  <a:off x="6966526" y="5219997"/>
                  <a:ext cx="945105" cy="300033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  <p:sp>
              <p:nvSpPr>
                <p:cNvPr id="271" name="Rectangle 5"/>
                <p:cNvSpPr/>
                <p:nvPr/>
              </p:nvSpPr>
              <p:spPr bwMode="auto">
                <a:xfrm>
                  <a:off x="3321121" y="5219997"/>
                  <a:ext cx="2009505" cy="300033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  <p:sp>
              <p:nvSpPr>
                <p:cNvPr id="272" name="Rectangle 6"/>
                <p:cNvSpPr/>
                <p:nvPr/>
              </p:nvSpPr>
              <p:spPr bwMode="auto">
                <a:xfrm>
                  <a:off x="1835956" y="5219997"/>
                  <a:ext cx="456833" cy="300033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</p:grpSp>
          <p:cxnSp>
            <p:nvCxnSpPr>
              <p:cNvPr id="253" name="Straight Connector 252"/>
              <p:cNvCxnSpPr/>
              <p:nvPr/>
            </p:nvCxnSpPr>
            <p:spPr bwMode="auto">
              <a:xfrm>
                <a:off x="863848" y="5868069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4" name="Straight Connector 10"/>
              <p:cNvCxnSpPr/>
              <p:nvPr/>
            </p:nvCxnSpPr>
            <p:spPr bwMode="auto">
              <a:xfrm>
                <a:off x="863848" y="5652045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5" name="Straight Connector 254"/>
              <p:cNvCxnSpPr/>
              <p:nvPr/>
            </p:nvCxnSpPr>
            <p:spPr bwMode="auto">
              <a:xfrm>
                <a:off x="863848" y="5508029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7" name="Straight Connector 256"/>
              <p:cNvCxnSpPr/>
              <p:nvPr/>
            </p:nvCxnSpPr>
            <p:spPr bwMode="auto">
              <a:xfrm>
                <a:off x="863848" y="5364013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9" name="Straight Connector 258"/>
              <p:cNvCxnSpPr/>
              <p:nvPr/>
            </p:nvCxnSpPr>
            <p:spPr bwMode="auto">
              <a:xfrm>
                <a:off x="863848" y="5075981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0" name="Straight Connector 259"/>
              <p:cNvCxnSpPr/>
              <p:nvPr/>
            </p:nvCxnSpPr>
            <p:spPr bwMode="auto">
              <a:xfrm>
                <a:off x="863848" y="6012085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1" name="Straight Connector 260"/>
              <p:cNvCxnSpPr/>
              <p:nvPr/>
            </p:nvCxnSpPr>
            <p:spPr bwMode="auto">
              <a:xfrm>
                <a:off x="2376016" y="5940077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2" name="Straight Connector 261"/>
              <p:cNvCxnSpPr/>
              <p:nvPr/>
            </p:nvCxnSpPr>
            <p:spPr bwMode="auto">
              <a:xfrm>
                <a:off x="2376016" y="5796061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3" name="Straight Connector 262"/>
              <p:cNvCxnSpPr/>
              <p:nvPr/>
            </p:nvCxnSpPr>
            <p:spPr bwMode="auto">
              <a:xfrm>
                <a:off x="2376016" y="5652045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4" name="Straight Connector 263"/>
              <p:cNvCxnSpPr/>
              <p:nvPr/>
            </p:nvCxnSpPr>
            <p:spPr bwMode="auto">
              <a:xfrm>
                <a:off x="2304008" y="5436021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5" name="Straight Connector 264"/>
              <p:cNvCxnSpPr/>
              <p:nvPr/>
            </p:nvCxnSpPr>
            <p:spPr bwMode="auto">
              <a:xfrm>
                <a:off x="6048424" y="6012085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6" name="Straight Connector 265"/>
              <p:cNvCxnSpPr/>
              <p:nvPr/>
            </p:nvCxnSpPr>
            <p:spPr bwMode="auto">
              <a:xfrm>
                <a:off x="6048424" y="5868069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7" name="Straight Connector 266"/>
              <p:cNvCxnSpPr/>
              <p:nvPr/>
            </p:nvCxnSpPr>
            <p:spPr bwMode="auto">
              <a:xfrm>
                <a:off x="6048424" y="5724053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6048424" y="5580037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5" name="Bent Arrow 244"/>
            <p:cNvSpPr/>
            <p:nvPr/>
          </p:nvSpPr>
          <p:spPr bwMode="auto">
            <a:xfrm>
              <a:off x="2880072" y="2483693"/>
              <a:ext cx="3456384" cy="2592288"/>
            </a:xfrm>
            <a:prstGeom prst="bentArrow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600" dirty="0" smtClean="0">
                <a:solidFill>
                  <a:schemeClr val="bg1"/>
                </a:solidFill>
                <a:latin typeface="Arial" pitchFamily="34" charset="0"/>
                <a:ea typeface="MS Gothic" pitchFamily="49" charset="-128"/>
              </a:endParaRPr>
            </a:p>
          </p:txBody>
        </p:sp>
        <p:grpSp>
          <p:nvGrpSpPr>
            <p:cNvPr id="256" name="Group 33"/>
            <p:cNvGrpSpPr/>
            <p:nvPr/>
          </p:nvGrpSpPr>
          <p:grpSpPr>
            <a:xfrm>
              <a:off x="6408464" y="2411685"/>
              <a:ext cx="3312368" cy="1728192"/>
              <a:chOff x="2828675" y="2627709"/>
              <a:chExt cx="1101069" cy="284828"/>
            </a:xfrm>
          </p:grpSpPr>
          <p:sp>
            <p:nvSpPr>
              <p:cNvPr id="248" name="Oval 247"/>
              <p:cNvSpPr/>
              <p:nvPr/>
            </p:nvSpPr>
            <p:spPr bwMode="auto">
              <a:xfrm>
                <a:off x="2828675" y="2627709"/>
                <a:ext cx="1101069" cy="284828"/>
              </a:xfrm>
              <a:prstGeom prst="ellipse">
                <a:avLst/>
              </a:prstGeom>
              <a:solidFill>
                <a:schemeClr val="bg1">
                  <a:alpha val="1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249" name="Rectangle 248"/>
              <p:cNvSpPr/>
              <p:nvPr/>
            </p:nvSpPr>
            <p:spPr bwMode="auto">
              <a:xfrm>
                <a:off x="2994935" y="2688712"/>
                <a:ext cx="145191" cy="4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250" name="Rectangle 249"/>
              <p:cNvSpPr/>
              <p:nvPr/>
            </p:nvSpPr>
            <p:spPr bwMode="auto">
              <a:xfrm>
                <a:off x="3082874" y="2774833"/>
                <a:ext cx="145191" cy="4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514324" y="2770347"/>
                <a:ext cx="145191" cy="403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</p:grpSp>
        <p:pic>
          <p:nvPicPr>
            <p:cNvPr id="247" name="Picture 246" descr="http://4.bp.blogspot.com/-peAeJEEgT9s/TnmgGG23WdI/AAAAAAAAAAs/fpdtMadBi-0/s1600/blackBox300x34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8144" y="2555701"/>
              <a:ext cx="1064466" cy="1224136"/>
            </a:xfrm>
            <a:prstGeom prst="rect">
              <a:avLst/>
            </a:prstGeom>
            <a:noFill/>
          </p:spPr>
        </p:pic>
      </p:grpSp>
      <p:grpSp>
        <p:nvGrpSpPr>
          <p:cNvPr id="258" name="Group 272"/>
          <p:cNvGrpSpPr/>
          <p:nvPr/>
        </p:nvGrpSpPr>
        <p:grpSpPr>
          <a:xfrm>
            <a:off x="5617080" y="5258082"/>
            <a:ext cx="2286112" cy="914540"/>
            <a:chOff x="359792" y="2411685"/>
            <a:chExt cx="9361040" cy="4044449"/>
          </a:xfrm>
        </p:grpSpPr>
        <p:grpSp>
          <p:nvGrpSpPr>
            <p:cNvPr id="273" name="Group 40"/>
            <p:cNvGrpSpPr/>
            <p:nvPr/>
          </p:nvGrpSpPr>
          <p:grpSpPr>
            <a:xfrm>
              <a:off x="359792" y="5075981"/>
              <a:ext cx="7560840" cy="1380153"/>
              <a:chOff x="359792" y="5075981"/>
              <a:chExt cx="7560840" cy="1380153"/>
            </a:xfrm>
          </p:grpSpPr>
          <p:grpSp>
            <p:nvGrpSpPr>
              <p:cNvPr id="274" name="Group 7"/>
              <p:cNvGrpSpPr/>
              <p:nvPr/>
            </p:nvGrpSpPr>
            <p:grpSpPr>
              <a:xfrm>
                <a:off x="359792" y="6156101"/>
                <a:ext cx="7560840" cy="300033"/>
                <a:chOff x="1295896" y="5219997"/>
                <a:chExt cx="7560840" cy="300033"/>
              </a:xfrm>
            </p:grpSpPr>
            <p:sp>
              <p:nvSpPr>
                <p:cNvPr id="299" name="Rectangle 298"/>
                <p:cNvSpPr/>
                <p:nvPr/>
              </p:nvSpPr>
              <p:spPr bwMode="auto">
                <a:xfrm>
                  <a:off x="1295896" y="5219997"/>
                  <a:ext cx="7560840" cy="300033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  <p:sp>
              <p:nvSpPr>
                <p:cNvPr id="300" name="Rectangle 4"/>
                <p:cNvSpPr/>
                <p:nvPr/>
              </p:nvSpPr>
              <p:spPr bwMode="auto">
                <a:xfrm>
                  <a:off x="6966526" y="5219997"/>
                  <a:ext cx="945105" cy="300033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  <p:sp>
              <p:nvSpPr>
                <p:cNvPr id="301" name="Rectangle 5"/>
                <p:cNvSpPr/>
                <p:nvPr/>
              </p:nvSpPr>
              <p:spPr bwMode="auto">
                <a:xfrm>
                  <a:off x="3321121" y="5219997"/>
                  <a:ext cx="2009505" cy="300033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  <p:sp>
              <p:nvSpPr>
                <p:cNvPr id="302" name="Rectangle 6"/>
                <p:cNvSpPr/>
                <p:nvPr/>
              </p:nvSpPr>
              <p:spPr bwMode="auto">
                <a:xfrm>
                  <a:off x="1835956" y="5219997"/>
                  <a:ext cx="456833" cy="300033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en-US" sz="1600" dirty="0" smtClean="0">
                    <a:solidFill>
                      <a:schemeClr val="bg1"/>
                    </a:solidFill>
                    <a:latin typeface="Arial" pitchFamily="34" charset="0"/>
                    <a:ea typeface="MS Gothic" pitchFamily="49" charset="-128"/>
                  </a:endParaRPr>
                </a:p>
              </p:txBody>
            </p:sp>
          </p:grpSp>
          <p:cxnSp>
            <p:nvCxnSpPr>
              <p:cNvPr id="283" name="Straight Connector 282"/>
              <p:cNvCxnSpPr/>
              <p:nvPr/>
            </p:nvCxnSpPr>
            <p:spPr bwMode="auto">
              <a:xfrm>
                <a:off x="863848" y="5868069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4" name="Straight Connector 10"/>
              <p:cNvCxnSpPr/>
              <p:nvPr/>
            </p:nvCxnSpPr>
            <p:spPr bwMode="auto">
              <a:xfrm>
                <a:off x="863848" y="5652045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8" name="Straight Connector 287"/>
              <p:cNvCxnSpPr/>
              <p:nvPr/>
            </p:nvCxnSpPr>
            <p:spPr bwMode="auto">
              <a:xfrm>
                <a:off x="863848" y="5219997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9" name="Straight Connector 288"/>
              <p:cNvCxnSpPr/>
              <p:nvPr/>
            </p:nvCxnSpPr>
            <p:spPr bwMode="auto">
              <a:xfrm>
                <a:off x="863848" y="5075981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0" name="Straight Connector 289"/>
              <p:cNvCxnSpPr/>
              <p:nvPr/>
            </p:nvCxnSpPr>
            <p:spPr bwMode="auto">
              <a:xfrm>
                <a:off x="863848" y="6012085"/>
                <a:ext cx="43204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1" name="Straight Connector 290"/>
              <p:cNvCxnSpPr/>
              <p:nvPr/>
            </p:nvCxnSpPr>
            <p:spPr bwMode="auto">
              <a:xfrm>
                <a:off x="2376016" y="5940077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2" name="Straight Connector 291"/>
              <p:cNvCxnSpPr/>
              <p:nvPr/>
            </p:nvCxnSpPr>
            <p:spPr bwMode="auto">
              <a:xfrm>
                <a:off x="2376016" y="5796061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3" name="Straight Connector 292"/>
              <p:cNvCxnSpPr/>
              <p:nvPr/>
            </p:nvCxnSpPr>
            <p:spPr bwMode="auto">
              <a:xfrm>
                <a:off x="2376016" y="5652045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4" name="Straight Connector 293"/>
              <p:cNvCxnSpPr/>
              <p:nvPr/>
            </p:nvCxnSpPr>
            <p:spPr bwMode="auto">
              <a:xfrm>
                <a:off x="2304008" y="5436021"/>
                <a:ext cx="1944216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5" name="Straight Connector 294"/>
              <p:cNvCxnSpPr/>
              <p:nvPr/>
            </p:nvCxnSpPr>
            <p:spPr bwMode="auto">
              <a:xfrm>
                <a:off x="6048424" y="6012085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6" name="Straight Connector 295"/>
              <p:cNvCxnSpPr/>
              <p:nvPr/>
            </p:nvCxnSpPr>
            <p:spPr bwMode="auto">
              <a:xfrm>
                <a:off x="6048424" y="5868069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8" name="Straight Connector 297"/>
              <p:cNvCxnSpPr/>
              <p:nvPr/>
            </p:nvCxnSpPr>
            <p:spPr bwMode="auto">
              <a:xfrm>
                <a:off x="6048424" y="5580037"/>
                <a:ext cx="93610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75" name="Bent Arrow 274"/>
            <p:cNvSpPr/>
            <p:nvPr/>
          </p:nvSpPr>
          <p:spPr bwMode="auto">
            <a:xfrm>
              <a:off x="2880072" y="2483693"/>
              <a:ext cx="3456384" cy="2592288"/>
            </a:xfrm>
            <a:prstGeom prst="bentArrow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600" dirty="0" smtClean="0">
                <a:solidFill>
                  <a:schemeClr val="bg1"/>
                </a:solidFill>
                <a:latin typeface="Arial" pitchFamily="34" charset="0"/>
                <a:ea typeface="MS Gothic" pitchFamily="49" charset="-128"/>
              </a:endParaRPr>
            </a:p>
          </p:txBody>
        </p:sp>
        <p:grpSp>
          <p:nvGrpSpPr>
            <p:cNvPr id="276" name="Group 33"/>
            <p:cNvGrpSpPr/>
            <p:nvPr/>
          </p:nvGrpSpPr>
          <p:grpSpPr>
            <a:xfrm>
              <a:off x="6408464" y="2411685"/>
              <a:ext cx="3312368" cy="1728192"/>
              <a:chOff x="2828675" y="2627709"/>
              <a:chExt cx="1101069" cy="284828"/>
            </a:xfrm>
          </p:grpSpPr>
          <p:sp>
            <p:nvSpPr>
              <p:cNvPr id="278" name="Oval 277"/>
              <p:cNvSpPr/>
              <p:nvPr/>
            </p:nvSpPr>
            <p:spPr bwMode="auto">
              <a:xfrm>
                <a:off x="2828675" y="2627709"/>
                <a:ext cx="1101069" cy="284828"/>
              </a:xfrm>
              <a:prstGeom prst="ellipse">
                <a:avLst/>
              </a:prstGeom>
              <a:solidFill>
                <a:schemeClr val="bg1">
                  <a:alpha val="1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279" name="Rectangle 278"/>
              <p:cNvSpPr/>
              <p:nvPr/>
            </p:nvSpPr>
            <p:spPr bwMode="auto">
              <a:xfrm>
                <a:off x="2994935" y="2688712"/>
                <a:ext cx="145191" cy="4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>
                <a:off x="3082874" y="2774833"/>
                <a:ext cx="145191" cy="40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3514324" y="2770347"/>
                <a:ext cx="145191" cy="403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</p:grpSp>
        <p:pic>
          <p:nvPicPr>
            <p:cNvPr id="277" name="Picture 276" descr="http://4.bp.blogspot.com/-peAeJEEgT9s/TnmgGG23WdI/AAAAAAAAAAs/fpdtMadBi-0/s1600/blackBox300x34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8144" y="2555701"/>
              <a:ext cx="1064466" cy="1224136"/>
            </a:xfrm>
            <a:prstGeom prst="rect">
              <a:avLst/>
            </a:prstGeom>
            <a:noFill/>
          </p:spPr>
        </p:pic>
      </p:grpSp>
      <p:pic>
        <p:nvPicPr>
          <p:cNvPr id="303" name="Picture 6" descr="http://4.bp.blogspot.com/-peAeJEEgT9s/TnmgGG23WdI/AAAAAAAAAAs/fpdtMadBi-0/s1600/blackBox300x3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51594"/>
            <a:ext cx="965563" cy="1110514"/>
          </a:xfrm>
          <a:prstGeom prst="rect">
            <a:avLst/>
          </a:prstGeom>
          <a:noFill/>
        </p:spPr>
      </p:pic>
      <p:sp>
        <p:nvSpPr>
          <p:cNvPr id="306" name="TextBox 305"/>
          <p:cNvSpPr txBox="1"/>
          <p:nvPr/>
        </p:nvSpPr>
        <p:spPr>
          <a:xfrm>
            <a:off x="2089935" y="3951595"/>
            <a:ext cx="2155477" cy="530032"/>
          </a:xfrm>
          <a:prstGeom prst="rect">
            <a:avLst/>
          </a:prstGeom>
          <a:solidFill>
            <a:srgbClr val="00B0F0"/>
          </a:solidFill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2900" dirty="0" smtClean="0"/>
              <a:t>Population </a:t>
            </a:r>
            <a:r>
              <a:rPr lang="el-GR" sz="2900" dirty="0" smtClean="0"/>
              <a:t>α</a:t>
            </a:r>
            <a:endParaRPr lang="en-US" sz="2900" dirty="0"/>
          </a:p>
        </p:txBody>
      </p:sp>
      <p:sp>
        <p:nvSpPr>
          <p:cNvPr id="307" name="Right Arrow 306"/>
          <p:cNvSpPr/>
          <p:nvPr/>
        </p:nvSpPr>
        <p:spPr bwMode="auto">
          <a:xfrm>
            <a:off x="979537" y="4278216"/>
            <a:ext cx="887501" cy="43964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308" name="Right Arrow 307"/>
          <p:cNvSpPr/>
          <p:nvPr/>
        </p:nvSpPr>
        <p:spPr bwMode="auto">
          <a:xfrm>
            <a:off x="4506682" y="4408865"/>
            <a:ext cx="887501" cy="43964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309" name="Right Arrow 308"/>
          <p:cNvSpPr/>
          <p:nvPr/>
        </p:nvSpPr>
        <p:spPr bwMode="auto">
          <a:xfrm>
            <a:off x="4441364" y="3429000"/>
            <a:ext cx="887501" cy="43964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310" name="Right Arrow 309"/>
          <p:cNvSpPr/>
          <p:nvPr/>
        </p:nvSpPr>
        <p:spPr bwMode="auto">
          <a:xfrm>
            <a:off x="4506682" y="2514459"/>
            <a:ext cx="887501" cy="43964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311" name="Right Arrow 310"/>
          <p:cNvSpPr/>
          <p:nvPr/>
        </p:nvSpPr>
        <p:spPr bwMode="auto">
          <a:xfrm>
            <a:off x="4506682" y="5650028"/>
            <a:ext cx="887501" cy="43964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31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997" y="293431"/>
            <a:ext cx="8225280" cy="1142040"/>
          </a:xfrm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/>
              <a:t>Our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wish to optimize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 l="31911" t="41299" r="8258" b="34201"/>
          <a:stretch>
            <a:fillRect/>
          </a:stretch>
        </p:blipFill>
        <p:spPr bwMode="auto">
          <a:xfrm>
            <a:off x="2155253" y="2645107"/>
            <a:ext cx="6238754" cy="143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 l="24018" t="30800" r="25189" b="37001"/>
          <a:stretch>
            <a:fillRect/>
          </a:stretch>
        </p:blipFill>
        <p:spPr bwMode="auto">
          <a:xfrm>
            <a:off x="2939062" y="5519379"/>
            <a:ext cx="2155252" cy="76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848903" y="1926539"/>
            <a:ext cx="7241493" cy="522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8600" y="304800"/>
            <a:ext cx="8435799" cy="1905000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28600" y="4343400"/>
            <a:ext cx="8504663" cy="83820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219200" y="2667000"/>
            <a:ext cx="2322195" cy="75438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447800" y="5943600"/>
            <a:ext cx="1668780" cy="34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55518" t="25200" r="10620" b="14601"/>
          <a:stretch>
            <a:fillRect/>
          </a:stretch>
        </p:blipFill>
        <p:spPr bwMode="auto">
          <a:xfrm>
            <a:off x="0" y="2579783"/>
            <a:ext cx="1502302" cy="150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5518" t="25200" r="10620" b="14601"/>
          <a:stretch>
            <a:fillRect/>
          </a:stretch>
        </p:blipFill>
        <p:spPr bwMode="auto">
          <a:xfrm>
            <a:off x="4963905" y="3820946"/>
            <a:ext cx="1502302" cy="150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5518" t="25200" r="10620" b="14601"/>
          <a:stretch>
            <a:fillRect/>
          </a:stretch>
        </p:blipFill>
        <p:spPr bwMode="auto">
          <a:xfrm>
            <a:off x="4833270" y="685377"/>
            <a:ext cx="1502302" cy="150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t="9800" r="60232" b="55201"/>
          <a:stretch>
            <a:fillRect/>
          </a:stretch>
        </p:blipFill>
        <p:spPr bwMode="auto">
          <a:xfrm>
            <a:off x="2155252" y="1077323"/>
            <a:ext cx="1979120" cy="97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t="9800" r="60232" b="55201"/>
          <a:stretch>
            <a:fillRect/>
          </a:stretch>
        </p:blipFill>
        <p:spPr bwMode="auto">
          <a:xfrm>
            <a:off x="2220570" y="4016919"/>
            <a:ext cx="1979120" cy="97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1567395" y="1795891"/>
            <a:ext cx="522540" cy="13064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135015" y="2187837"/>
            <a:ext cx="0" cy="15677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245412" y="1534593"/>
            <a:ext cx="5225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310730" y="4539514"/>
            <a:ext cx="587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30410" y="1730567"/>
            <a:ext cx="1241032" cy="91475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Real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RNA-Seq Samples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348" y="2645107"/>
            <a:ext cx="1241032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SEQEM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5015" y="2449134"/>
            <a:ext cx="165311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MGMR(SEQEM)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777" y="946674"/>
            <a:ext cx="783810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80095" y="4082243"/>
            <a:ext cx="783810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2159" y="1207971"/>
            <a:ext cx="1175715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SEQEM-A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96842" y="4343540"/>
            <a:ext cx="1175715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SEQEM-B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/>
              <a:t>Error measures used</a:t>
            </a:r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22315" y="1599918"/>
            <a:ext cx="7322817" cy="718568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87633" y="2579783"/>
            <a:ext cx="6416519" cy="849217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22315" y="3820946"/>
            <a:ext cx="7240911" cy="5225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87632" y="5715352"/>
            <a:ext cx="8034052" cy="283811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US" sz="1300" dirty="0" smtClean="0"/>
              <a:t>P is the estimated distribution generated by the tested algorithm and Q is the true distribution</a:t>
            </a:r>
            <a:endParaRPr lang="en-US" sz="13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flalign*}&#10;Pr(r_j|G_i) \equiv &#10;\dbinom{\ell}{error_{ji}}&#10;\frac{\epsilon^{error_{ji}} (1-\epsilon)^{(\ell-error_{ji})}}&#10;{\ell_i}\end{flalign*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flalign*}&#10;Pr(\mathbf{p_{1}\textrm{,...,}p_{N}}|\boldsymbol\alpha)Pr(\boldsymbol{R}|\mathbf{p_{1}\textrm{,...,}p_{N}})\end{flalign*}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 \begin{flalign*}&#10;P_{ik}^{(t+1)}=\frac{\alpha_{k}^{(t)}-1+\sum_{j}a_{ijk}}{\sum_{k}(\alpha_{k}^{(t)}-1+\sum_{j}a_{ijk})}&#10;\label{eq:updateP}&#10;\end{flalign*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 \begin{flalign*}&#10;\alpha_{k}^{(t+1)}=\Psi^{-1}[\Psi(\sum\alpha_{k}^{(t)})+log\bar{P_{k}}^{(t)}]\end{flalign*}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 \begin{flalign*}&#10;a_{ijk}\equiv\frac{P_{ik}^{(t)}q_{ijk}}{\sum_{k=1}^{M}P_{ik}^{(t)}q_{ijk}}\end{flalign*}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 $\Psi(x) = \frac{dlog\Gamma(x)}{dx}$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Relative Error rate = $\frac{1}{n}\sum_i \frac{|P_i - Q_i|}{Q_i}$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chi^2$ difference = $ \sum_i \frac{(P_i - Q_i)^2}{Q_i}$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Kullback-Liebler Divergence = $\sum_i P_i \log \frac{P_i}{Q_i}$ 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596</Words>
  <Application>Microsoft Office PowerPoint</Application>
  <PresentationFormat>On-screen Show (4:3)</PresentationFormat>
  <Paragraphs>177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MGMR Progress report</vt:lpstr>
      <vt:lpstr>Multireads</vt:lpstr>
      <vt:lpstr>RNA-Seq Generative Model</vt:lpstr>
      <vt:lpstr>RNA-Seq Likelihood</vt:lpstr>
      <vt:lpstr>Our Model</vt:lpstr>
      <vt:lpstr>We wish to optimize</vt:lpstr>
      <vt:lpstr>Slide 7</vt:lpstr>
      <vt:lpstr>Slide 8</vt:lpstr>
      <vt:lpstr>Error measures used</vt:lpstr>
      <vt:lpstr>Slide 10</vt:lpstr>
      <vt:lpstr>Slide 11</vt:lpstr>
      <vt:lpstr>Backtracking: hacks, heuristics used</vt:lpstr>
      <vt:lpstr>Slide 13</vt:lpstr>
      <vt:lpstr>Interests </vt:lpstr>
      <vt:lpstr>Next Tests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MGMR Progress report</dc:title>
  <dc:creator>Roye</dc:creator>
  <cp:lastModifiedBy>Roye</cp:lastModifiedBy>
  <cp:revision>37</cp:revision>
  <dcterms:created xsi:type="dcterms:W3CDTF">2012-01-31T14:50:32Z</dcterms:created>
  <dcterms:modified xsi:type="dcterms:W3CDTF">2012-02-01T09:00:46Z</dcterms:modified>
</cp:coreProperties>
</file>